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2" r:id="rId12"/>
    <p:sldId id="281" r:id="rId13"/>
    <p:sldId id="258" r:id="rId14"/>
    <p:sldId id="298" r:id="rId15"/>
    <p:sldId id="259" r:id="rId16"/>
    <p:sldId id="260" r:id="rId17"/>
    <p:sldId id="261" r:id="rId18"/>
    <p:sldId id="295" r:id="rId19"/>
    <p:sldId id="284" r:id="rId20"/>
    <p:sldId id="296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83" r:id="rId30"/>
    <p:sldId id="264" r:id="rId31"/>
    <p:sldId id="263" r:id="rId32"/>
    <p:sldId id="266" r:id="rId33"/>
    <p:sldId id="297" r:id="rId34"/>
    <p:sldId id="265" r:id="rId35"/>
    <p:sldId id="267" r:id="rId36"/>
    <p:sldId id="26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6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0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4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2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29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4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A6B8A-EDC8-4DFD-89C4-CCA1B14D6B48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C780D-8405-4678-B63E-50CBA8BBB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0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3056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DSB Teacher Guide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44" y="4273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05" y="685800"/>
            <a:ext cx="1863696" cy="1066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your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username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password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that you registered with earlier.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1066800"/>
            <a:ext cx="1523999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429000" y="762000"/>
            <a:ext cx="2362200" cy="914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Creating a class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343" y="5410200"/>
            <a:ext cx="1863696" cy="3810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 Students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11" y="0"/>
            <a:ext cx="5143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62400" y="6469879"/>
            <a:ext cx="457200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1916039" y="5600700"/>
            <a:ext cx="2046361" cy="952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8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8600" y="4953000"/>
            <a:ext cx="1066800" cy="3500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4861310"/>
            <a:ext cx="1479135" cy="100609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classroom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enter the details for the classroom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1631535" y="5105223"/>
            <a:ext cx="2407065" cy="2591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3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2819400"/>
            <a:ext cx="3962400" cy="1676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53200" y="3657600"/>
            <a:ext cx="10668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54182" y="2838628"/>
            <a:ext cx="1261217" cy="1447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the name for the class and select the default score view.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43800" y="1899656"/>
            <a:ext cx="1451361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Assign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assign a course to the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classroom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>
          <a:xfrm flipH="1">
            <a:off x="7008976" y="2318756"/>
            <a:ext cx="534824" cy="1710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399376" y="2318756"/>
            <a:ext cx="609600" cy="342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0" y="2737856"/>
            <a:ext cx="1905000" cy="69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" y="2291605"/>
            <a:ext cx="1650050" cy="146204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 code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your students for them to enter on their account </a:t>
            </a:r>
            <a:r>
              <a:rPr lang="en-US" sz="1200" i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(see Student DSB walkthrough)</a:t>
            </a:r>
            <a:endParaRPr lang="en-US" sz="1200" b="1" i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1726250" y="3022627"/>
            <a:ext cx="48355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3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4038600"/>
            <a:ext cx="3810000" cy="3500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653967" y="4213610"/>
            <a:ext cx="1016594" cy="3583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4832" y="4572000"/>
            <a:ext cx="1479135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course that you wish to assign to the class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28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2820824"/>
            <a:ext cx="838200" cy="6843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5200" y="1295400"/>
            <a:ext cx="1780730" cy="1600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Remember you need to provide the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code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your students for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them to join your class </a:t>
            </a:r>
            <a:r>
              <a:rPr lang="en-US" sz="1200" i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200" i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 Student DSB walkthrough)</a:t>
            </a:r>
            <a:endParaRPr lang="en-US" sz="1200" b="1" i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1918707"/>
            <a:ext cx="1219200" cy="342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7" idx="3"/>
          </p:cNvCxnSpPr>
          <p:nvPr/>
        </p:nvCxnSpPr>
        <p:spPr>
          <a:xfrm flipH="1" flipV="1">
            <a:off x="6934200" y="2089801"/>
            <a:ext cx="381000" cy="10859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36634" y="3400515"/>
            <a:ext cx="1066800" cy="37832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8809" y="3518020"/>
            <a:ext cx="1677825" cy="143498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 your students have entered the class code on their account,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tick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accept students into your class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4" y="152400"/>
            <a:ext cx="371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56749"/>
              </p:ext>
            </p:extLst>
          </p:nvPr>
        </p:nvGraphicFramePr>
        <p:xfrm>
          <a:off x="1219200" y="2209800"/>
          <a:ext cx="6629400" cy="2464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/>
                <a:gridCol w="1104900"/>
              </a:tblGrid>
              <a:tr h="2946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Tool</a:t>
                      </a:r>
                      <a:r>
                        <a:rPr lang="en-US" baseline="0" dirty="0" smtClean="0"/>
                        <a:t> icon</a:t>
                      </a:r>
                      <a:endParaRPr lang="en-US" dirty="0"/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Send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 a message to the whole class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Edit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 the classroom</a:t>
                      </a:r>
                      <a:endParaRPr lang="en-US" sz="1400" baseline="0" dirty="0" smtClean="0">
                        <a:latin typeface="Verdana "/>
                      </a:endParaRPr>
                    </a:p>
                    <a:p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3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Create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 a new class</a:t>
                      </a:r>
                      <a:endParaRPr lang="en-US" sz="1400" b="1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Verdana "/>
                        </a:rPr>
                        <a:t>Delete an existing class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b="75334"/>
          <a:stretch/>
        </p:blipFill>
        <p:spPr bwMode="auto">
          <a:xfrm>
            <a:off x="7119935" y="2667000"/>
            <a:ext cx="3714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52001"/>
          <a:stretch/>
        </p:blipFill>
        <p:spPr bwMode="auto">
          <a:xfrm>
            <a:off x="7131044" y="3200400"/>
            <a:ext cx="3714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000" r="-1" b="29001"/>
          <a:stretch/>
        </p:blipFill>
        <p:spPr bwMode="auto">
          <a:xfrm>
            <a:off x="7119935" y="3657600"/>
            <a:ext cx="371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57300" y="457200"/>
            <a:ext cx="1600199" cy="79799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Classroom tools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be found on the right hand side of the screen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57499" y="762000"/>
            <a:ext cx="422910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8" b="5009"/>
          <a:stretch/>
        </p:blipFill>
        <p:spPr bwMode="auto">
          <a:xfrm>
            <a:off x="7119934" y="4190999"/>
            <a:ext cx="398465" cy="37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5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Working with the Digital Student’s Book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9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Setting up your account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38" y="5143500"/>
            <a:ext cx="1649656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access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DSB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11" y="0"/>
            <a:ext cx="5143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0400" y="6469878"/>
            <a:ext cx="457200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28402" y="5600700"/>
            <a:ext cx="2046361" cy="9525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7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1971942"/>
            <a:ext cx="1752600" cy="3810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book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28800" y="2133600"/>
            <a:ext cx="62313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579" y="1066800"/>
            <a:ext cx="1660021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this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781442" y="1253025"/>
            <a:ext cx="109404" cy="42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890846" y="1058965"/>
            <a:ext cx="471354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6200"/>
            <a:ext cx="4962832" cy="661711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9910" y="1752600"/>
            <a:ext cx="1798890" cy="457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a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chapter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1828800" y="1975147"/>
            <a:ext cx="292337" cy="605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21136" y="627402"/>
            <a:ext cx="1993663" cy="60781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4916"/>
            <a:ext cx="5139813" cy="6853084"/>
          </a:xfrm>
        </p:spPr>
      </p:pic>
      <p:sp>
        <p:nvSpPr>
          <p:cNvPr id="5" name="Rectangle 4"/>
          <p:cNvSpPr/>
          <p:nvPr/>
        </p:nvSpPr>
        <p:spPr>
          <a:xfrm>
            <a:off x="61957" y="3810000"/>
            <a:ext cx="1766843" cy="533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 the pages by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swiping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>
            <a:off x="1828800" y="4076700"/>
            <a:ext cx="2819400" cy="25527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122"/>
            <a:ext cx="5126908" cy="6835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957" y="3810000"/>
            <a:ext cx="1766843" cy="99665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the buttons to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listen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conversations and do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activities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28800" y="4119786"/>
            <a:ext cx="292336" cy="1940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21136" y="3973794"/>
            <a:ext cx="317264" cy="3400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29400" y="5181600"/>
            <a:ext cx="317264" cy="3119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28800" y="4313845"/>
            <a:ext cx="4800600" cy="9856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2668786" cy="35583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42" y="1143000"/>
            <a:ext cx="3146916" cy="4195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92" y="2667000"/>
            <a:ext cx="3052873" cy="40704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4203922"/>
            <a:ext cx="1766843" cy="99665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 the exercise and click on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submit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see the score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21237" y="5977197"/>
            <a:ext cx="1766843" cy="49269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reset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again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143000" y="2286000"/>
            <a:ext cx="533400" cy="19179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2300243" y="3657600"/>
            <a:ext cx="1204957" cy="10446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>
            <a:off x="4688080" y="6223546"/>
            <a:ext cx="1941320" cy="4058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22" idx="0"/>
          </p:cNvCxnSpPr>
          <p:nvPr/>
        </p:nvCxnSpPr>
        <p:spPr>
          <a:xfrm>
            <a:off x="4688080" y="6223546"/>
            <a:ext cx="2699003" cy="3332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637233" y="6556760"/>
            <a:ext cx="471354" cy="1940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890846" y="1058965"/>
            <a:ext cx="471354" cy="3881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131376" y="6556760"/>
            <a:ext cx="511413" cy="1807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7374"/>
            <a:ext cx="5263330" cy="7017774"/>
          </a:xfrm>
        </p:spPr>
      </p:pic>
      <p:sp>
        <p:nvSpPr>
          <p:cNvPr id="5" name="Rectangle 4"/>
          <p:cNvSpPr/>
          <p:nvPr/>
        </p:nvSpPr>
        <p:spPr>
          <a:xfrm>
            <a:off x="152400" y="762000"/>
            <a:ext cx="1600199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on the button to watch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video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1752599" y="1181100"/>
            <a:ext cx="3352801" cy="10582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108960" y="2001852"/>
            <a:ext cx="377439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99895"/>
              </p:ext>
            </p:extLst>
          </p:nvPr>
        </p:nvGraphicFramePr>
        <p:xfrm>
          <a:off x="1219200" y="1188302"/>
          <a:ext cx="6629400" cy="4801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0"/>
                <a:gridCol w="1104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Tool</a:t>
                      </a:r>
                      <a:r>
                        <a:rPr lang="en-US" baseline="0" dirty="0" smtClean="0"/>
                        <a:t> icon</a:t>
                      </a:r>
                      <a:endParaRPr lang="en-US" dirty="0"/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Pen: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 </a:t>
                      </a:r>
                      <a:r>
                        <a:rPr lang="en-US" sz="1400" baseline="0" dirty="0" smtClean="0">
                          <a:latin typeface="Verdana "/>
                        </a:rPr>
                        <a:t>draw/annotate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Hotspot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: </a:t>
                      </a:r>
                      <a:r>
                        <a:rPr lang="en-US" sz="1400" baseline="0" dirty="0" smtClean="0">
                          <a:latin typeface="Verdana "/>
                        </a:rPr>
                        <a:t>Open activities e.g. audio, videos, writing tasks</a:t>
                      </a:r>
                    </a:p>
                    <a:p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3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Highlighter: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 </a:t>
                      </a:r>
                      <a:r>
                        <a:rPr lang="en-US" sz="1400" baseline="0" dirty="0" smtClean="0">
                          <a:latin typeface="Verdana "/>
                        </a:rPr>
                        <a:t>Highlight text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Verdana "/>
                        </a:rPr>
                        <a:t>Text: </a:t>
                      </a:r>
                      <a:r>
                        <a:rPr lang="en-US" sz="1400" baseline="0" dirty="0" smtClean="0">
                          <a:latin typeface="Verdana "/>
                        </a:rPr>
                        <a:t>Underline/strike text, free text, annotations, block out text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502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Resources: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 </a:t>
                      </a:r>
                      <a:r>
                        <a:rPr lang="en-US" sz="1400" baseline="0" dirty="0" smtClean="0">
                          <a:latin typeface="Verdana "/>
                        </a:rPr>
                        <a:t>Access resources in one place e.g. exercises, multimedia and documents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latin typeface="Verdana "/>
                        </a:rPr>
                        <a:t>Annotations: </a:t>
                      </a:r>
                      <a:r>
                        <a:rPr lang="en-US" sz="1400" baseline="0" dirty="0" smtClean="0">
                          <a:latin typeface="Verdana "/>
                        </a:rPr>
                        <a:t>Access annotations in one place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Search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: </a:t>
                      </a:r>
                      <a:r>
                        <a:rPr lang="en-US" sz="1400" baseline="0" dirty="0" smtClean="0">
                          <a:latin typeface="Verdana "/>
                        </a:rPr>
                        <a:t>Search for words/phrases in the book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Verdana "/>
                        </a:rPr>
                        <a:t>Navigation:</a:t>
                      </a:r>
                      <a:r>
                        <a:rPr lang="en-US" sz="1400" b="1" baseline="0" dirty="0" smtClean="0">
                          <a:latin typeface="Verdana "/>
                        </a:rPr>
                        <a:t> </a:t>
                      </a:r>
                      <a:r>
                        <a:rPr lang="en-US" sz="1400" baseline="0" dirty="0" smtClean="0">
                          <a:latin typeface="Verdana "/>
                        </a:rPr>
                        <a:t>Skip to another page in the book</a:t>
                      </a:r>
                      <a:endParaRPr lang="en-US" sz="1400" dirty="0">
                        <a:latin typeface="Verdana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0"/>
          <a:stretch/>
        </p:blipFill>
        <p:spPr bwMode="auto">
          <a:xfrm>
            <a:off x="7089009" y="1600200"/>
            <a:ext cx="445512" cy="44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8" r="13386"/>
          <a:stretch/>
        </p:blipFill>
        <p:spPr bwMode="auto">
          <a:xfrm>
            <a:off x="7083256" y="4884144"/>
            <a:ext cx="484582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r="78809"/>
          <a:stretch/>
        </p:blipFill>
        <p:spPr bwMode="auto">
          <a:xfrm>
            <a:off x="7089009" y="2113954"/>
            <a:ext cx="445512" cy="42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t="14546" r="66352" b="12726"/>
          <a:stretch/>
        </p:blipFill>
        <p:spPr bwMode="auto">
          <a:xfrm>
            <a:off x="7086600" y="2699043"/>
            <a:ext cx="467921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4" t="14546" r="53240" b="18181"/>
          <a:stretch/>
        </p:blipFill>
        <p:spPr bwMode="auto">
          <a:xfrm>
            <a:off x="7080677" y="3200400"/>
            <a:ext cx="476253" cy="40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8183" r="41156" b="14544"/>
          <a:stretch/>
        </p:blipFill>
        <p:spPr bwMode="auto">
          <a:xfrm>
            <a:off x="7086600" y="3739497"/>
            <a:ext cx="475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3" t="13636" r="27846" b="13636"/>
          <a:stretch/>
        </p:blipFill>
        <p:spPr bwMode="auto">
          <a:xfrm>
            <a:off x="7096806" y="4343400"/>
            <a:ext cx="484582" cy="4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09" y="5486400"/>
            <a:ext cx="510183" cy="39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19200" y="268803"/>
            <a:ext cx="1600199" cy="797997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DSB Tools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be found at the top of the screen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97" y="411222"/>
            <a:ext cx="4517703" cy="42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>
            <a:stCxn id="34" idx="3"/>
          </p:cNvCxnSpPr>
          <p:nvPr/>
        </p:nvCxnSpPr>
        <p:spPr>
          <a:xfrm flipV="1">
            <a:off x="2819399" y="667801"/>
            <a:ext cx="511498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87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Viewing students’ scores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1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4E4E4E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606325" y="152400"/>
            <a:ext cx="1880076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3276600"/>
            <a:ext cx="3505200" cy="533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 to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www.macmillanbreakthroughplus.com</a:t>
            </a: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43000" y="381000"/>
            <a:ext cx="2463325" cy="2895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0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33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5200" y="1752600"/>
            <a:ext cx="1669991" cy="731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Scores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see your students’ scores 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715000" y="1257300"/>
            <a:ext cx="1600200" cy="7239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953000" y="990600"/>
            <a:ext cx="762000" cy="533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1208" y="4648200"/>
            <a:ext cx="1669991" cy="731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Each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see their scores 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24000" y="4148983"/>
            <a:ext cx="762000" cy="495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86000" y="3962399"/>
            <a:ext cx="1676400" cy="4532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0" y="3953674"/>
            <a:ext cx="319933" cy="35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77933" y="4130376"/>
            <a:ext cx="46325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53294" y="3764865"/>
            <a:ext cx="1414864" cy="731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arrow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view scores in a document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809" y="3518020"/>
            <a:ext cx="1669991" cy="731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view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progress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your students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45892" y="3881394"/>
            <a:ext cx="363908" cy="3676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391400" y="2057400"/>
            <a:ext cx="1669991" cy="73102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the student’s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score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 flipV="1">
            <a:off x="6857644" y="2362201"/>
            <a:ext cx="533756" cy="607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0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0" y="3585407"/>
            <a:ext cx="1439967" cy="82538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view the scores for each unit, and leave comments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53200" y="4038600"/>
            <a:ext cx="457200" cy="4532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4535327"/>
            <a:ext cx="4876800" cy="7986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81800" y="3810000"/>
            <a:ext cx="8382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010400" y="4191000"/>
            <a:ext cx="609600" cy="7436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8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590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Sending messages to your students</a:t>
            </a:r>
            <a:endParaRPr lang="en-US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21310" y="831435"/>
            <a:ext cx="1516167" cy="82538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 messages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send a message to your student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400800" y="1244125"/>
            <a:ext cx="9906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638800" y="1017483"/>
            <a:ext cx="762000" cy="5827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2603620"/>
            <a:ext cx="1516167" cy="113018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the name of the student(s) and the message, then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send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44767" y="2209800"/>
            <a:ext cx="769833" cy="838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8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399" y="4096996"/>
            <a:ext cx="1516167" cy="685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will see your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 message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here.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8567" y="4439896"/>
            <a:ext cx="54123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8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43" y="-7834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126" y="5181600"/>
            <a:ext cx="1516167" cy="6858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will see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replies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the student here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668567" y="5524500"/>
            <a:ext cx="54123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442676" y="5666218"/>
            <a:ext cx="1600200" cy="85956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reply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reply to your student’s message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952110" y="6179010"/>
            <a:ext cx="249056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38800" y="1017483"/>
            <a:ext cx="762000" cy="5827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247259" y="5999148"/>
            <a:ext cx="700933" cy="3882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solidFill>
              <a:srgbClr val="4E4E4E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286000" y="4114800"/>
            <a:ext cx="2286000" cy="685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3009900"/>
            <a:ext cx="1905000" cy="6477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</a:t>
            </a:r>
          </a:p>
          <a:p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Activate code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52600" y="3657600"/>
            <a:ext cx="5334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2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800"/>
            <a:ext cx="3886200" cy="5181600"/>
          </a:xfrm>
          <a:prstGeom prst="rect">
            <a:avLst/>
          </a:prstGeom>
          <a:ln>
            <a:solidFill>
              <a:srgbClr val="4E4E4E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85800"/>
            <a:ext cx="3886200" cy="5181600"/>
          </a:xfrm>
          <a:prstGeom prst="rect">
            <a:avLst/>
          </a:prstGeom>
          <a:ln>
            <a:solidFill>
              <a:srgbClr val="4E4E4E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600200" y="2163098"/>
            <a:ext cx="914400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4528" y="3429000"/>
            <a:ext cx="1952472" cy="990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</a:t>
            </a:r>
            <a:r>
              <a:rPr lang="en-US" sz="1200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200" b="1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activation code 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</a:t>
            </a:r>
            <a:r>
              <a:rPr lang="en-US" sz="1200" dirty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BTP12345566789</a:t>
            </a: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V="1">
            <a:off x="1690764" y="2391698"/>
            <a:ext cx="480936" cy="103730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3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09600"/>
            <a:ext cx="4019550" cy="535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09600"/>
            <a:ext cx="4019550" cy="535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1588" y="228600"/>
            <a:ext cx="3704073" cy="990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your personal details</a:t>
            </a: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Write down your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username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password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keep it safe</a:t>
            </a:r>
          </a:p>
          <a:p>
            <a:endParaRPr lang="en-US" sz="1200" dirty="0" smtClean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47900" y="1219200"/>
            <a:ext cx="0" cy="1066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38200" y="2286000"/>
            <a:ext cx="2819400" cy="3581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943602" y="4572000"/>
            <a:ext cx="296966" cy="8973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334000" y="5469308"/>
            <a:ext cx="2819400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40569" y="3962400"/>
            <a:ext cx="2579582" cy="609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Tick the Terms and Conditions box and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Continue</a:t>
            </a: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37917" y="4982554"/>
            <a:ext cx="224683" cy="228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450258" y="4572000"/>
            <a:ext cx="790310" cy="4105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8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3943350" cy="5257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685800"/>
            <a:ext cx="3943350" cy="5257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30885" y="1752600"/>
            <a:ext cx="1921916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will be taken to this page. Click on the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next to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iOS – App Store</a:t>
            </a: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2801" y="2590800"/>
            <a:ext cx="685799" cy="3200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62400" y="5796897"/>
            <a:ext cx="411088" cy="1467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0" y="1752600"/>
            <a:ext cx="1921916" cy="9058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Download</a:t>
            </a:r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next to Breakthrough Plus Level X Digital Student’s Book</a:t>
            </a:r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00402" y="2993875"/>
            <a:ext cx="533400" cy="2777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951116" y="2658454"/>
            <a:ext cx="1249286" cy="4742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9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64" y="1524000"/>
            <a:ext cx="1836636" cy="8382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will be taken to the App Store. Click on the download button.</a:t>
            </a:r>
          </a:p>
          <a:p>
            <a:endParaRPr lang="en-US" sz="1200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>
            <a:stCxn id="3" idx="3"/>
            <a:endCxn id="13" idx="1"/>
          </p:cNvCxnSpPr>
          <p:nvPr/>
        </p:nvCxnSpPr>
        <p:spPr>
          <a:xfrm>
            <a:off x="1905000" y="1943100"/>
            <a:ext cx="1806723" cy="5426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11723" y="2362200"/>
            <a:ext cx="403077" cy="2471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1642"/>
            <a:ext cx="3602294" cy="4803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94" y="1003300"/>
            <a:ext cx="3638550" cy="485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304800"/>
            <a:ext cx="2133600" cy="6096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 it has finished downloading, click: </a:t>
            </a:r>
            <a:r>
              <a:rPr lang="en-US" sz="1200" b="1" dirty="0" smtClean="0">
                <a:solidFill>
                  <a:srgbClr val="4E4E4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</a:t>
            </a:r>
            <a:endParaRPr lang="en-US" sz="1200" b="1" dirty="0">
              <a:solidFill>
                <a:srgbClr val="4E4E4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>
            <a:stCxn id="4" idx="2"/>
            <a:endCxn id="11" idx="0"/>
          </p:cNvCxnSpPr>
          <p:nvPr/>
        </p:nvCxnSpPr>
        <p:spPr>
          <a:xfrm flipH="1">
            <a:off x="6172200" y="914400"/>
            <a:ext cx="685800" cy="16949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970661" y="2609316"/>
            <a:ext cx="403077" cy="2471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543</Words>
  <Application>Microsoft Office PowerPoint</Application>
  <PresentationFormat>On-screen Show (4:3)</PresentationFormat>
  <Paragraphs>65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DSB Teacher Guide</vt:lpstr>
      <vt:lpstr>1. Setting up your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Working with the Digital Student’s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</dc:title>
  <dc:creator>Whiddon, Jake</dc:creator>
  <cp:lastModifiedBy>Zhou, Katherine</cp:lastModifiedBy>
  <cp:revision>33</cp:revision>
  <dcterms:created xsi:type="dcterms:W3CDTF">2016-09-27T00:06:01Z</dcterms:created>
  <dcterms:modified xsi:type="dcterms:W3CDTF">2016-11-16T04:44:35Z</dcterms:modified>
</cp:coreProperties>
</file>